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9" r:id="rId3"/>
    <p:sldId id="271" r:id="rId4"/>
    <p:sldId id="270" r:id="rId5"/>
    <p:sldId id="260" r:id="rId6"/>
    <p:sldId id="257" r:id="rId7"/>
    <p:sldId id="258" r:id="rId8"/>
    <p:sldId id="264" r:id="rId9"/>
    <p:sldId id="266" r:id="rId10"/>
    <p:sldId id="265" r:id="rId11"/>
    <p:sldId id="261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800"/>
    <a:srgbClr val="242124"/>
    <a:srgbClr val="202124"/>
    <a:srgbClr val="202125"/>
    <a:srgbClr val="FFFFFF"/>
    <a:srgbClr val="212421"/>
    <a:srgbClr val="DBD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49937F-8442-45FE-A260-C32231944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21FA0F9-21D3-4CE9-8077-9B587A72B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D5D04F-2C0B-4C88-940C-47F52741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3D71CC-AD96-459A-89CF-93E7D996F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E96D05-38C8-4D7F-AC00-2424A147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36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0EC9B-2F38-4E43-8831-B3C77604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752B76-898C-402B-8DC5-7798EFC24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38499E-55D9-40EE-9944-DA82045B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34BD32-17AC-4173-BA7F-105963B8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E01225-293F-4B2D-809A-A1524481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25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F6CD1EA-DC02-4CAA-9847-261FC9604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81A121-9371-4743-9571-FE45D02B8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DF9290-6B8A-456C-AE06-4DB2CF5D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5816CD-23C7-4ADD-AB36-CBDD190F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BD1D56-56B7-4794-810E-64356A30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89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9076C7-9933-441B-BE49-3497656D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4EB36C-2D60-4E3E-81D5-D4212330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EF9F0F-180C-42D2-8232-9EDF0B5B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D7CEB4-3007-4F20-B076-23C0D25E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3B4E1A-6138-488F-8BF2-F7BD4C94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56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9BAC82-31D0-4CF6-9C2F-2771B55FA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D4CF2B-F9B1-4F10-87B9-D14668367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55AD31-2EC1-4DA9-9F2B-DE5F1290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3FDAC-3EFF-43F4-8B39-F1F18B52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0E49FF-5EE8-4691-B600-95C749DA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0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13B0FD-EA18-4793-BC21-BF0F7B71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554AB6-5A90-437B-A4AA-855F54784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20D3A3-D112-4F16-A47D-888287500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A27A50-FF0E-4EEB-9E3A-96BF0348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A99F37-207D-4D8B-AF97-B9069C60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419A20-7AD8-42AC-93B1-707F2823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47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54ECE4-6D13-4E90-B723-6379727D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DD5E7C-A0BD-41C6-82F7-D8B533581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2F896B-DAE0-4406-BB4E-7DBC40607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6CF5C1-D618-427F-9C57-90DC1443E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99D42F-A2EF-4346-B060-25A056116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266ACEC-4DC0-49C7-BCFE-9F523BAB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D055F4D-40C1-4402-8B20-69AC8DDE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120C68A-D8A7-4836-B235-D534886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89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6D9D5-4EA3-474B-AA01-48C1BB8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451B45-6262-4933-B372-12F794B7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5623A9-F727-4A64-AD63-E849B38E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0EE83F-AB8D-4606-A97A-2037B7F1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09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CC10B4-803C-4393-A298-86EDF9DB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F916C1F-D887-4072-98A0-F18651E3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18AD1F-0B81-4D85-B2B2-08D5583C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75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F4DA2E-FE27-4B10-83DA-6C388EA6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26EC3C-90C1-40B6-9275-BDCB0D73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CEA4E5-CE90-483C-A52E-70F827429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61DE3B-6E81-4E91-BD1C-1899BF12B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A85143-F867-40A8-B0AD-39A8D383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4A3844-939A-4C46-8220-A5885EEA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42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C2D688-90FB-4451-8945-A071449A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5C8DDBC-BF3E-4C6A-9F4B-C4F0BAD6D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1BAF55-E90A-48E1-98DA-2B8406926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12BBBC-4329-4CFA-8AE0-38E94CC5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4EEC63-E5DE-43A7-88B9-048BAF5B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1A9FAE-7080-48A8-BE3B-E2CAC930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5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805F85-343A-4B87-BB4A-BA5055BA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5CFB92-E22A-4B6E-929F-BCC54C15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1A28D9-2576-4C72-8E78-3BAA0D034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8DF3D-BAC6-49BE-929E-EE02CEA6BC7A}" type="datetimeFigureOut">
              <a:rPr lang="it-IT" smtClean="0"/>
              <a:t>30/10/2021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A43F11-7DF8-4FF0-8BC2-424E77993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99B9C4-51C2-4F0D-997C-1043D51D6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69A40-DD24-4196-B7B9-AD7CA5BFC6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18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40F9B1E-C8C8-42F0-BEF0-1CD90CE3CC59}"/>
              </a:ext>
            </a:extLst>
          </p:cNvPr>
          <p:cNvCxnSpPr>
            <a:cxnSpLocks/>
          </p:cNvCxnSpPr>
          <p:nvPr/>
        </p:nvCxnSpPr>
        <p:spPr>
          <a:xfrm>
            <a:off x="1053548" y="3429000"/>
            <a:ext cx="10068339" cy="0"/>
          </a:xfrm>
          <a:prstGeom prst="line">
            <a:avLst/>
          </a:prstGeom>
          <a:ln>
            <a:solidFill>
              <a:srgbClr val="2021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69D3B067-F1BB-4E98-8503-03C23F305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9" y="496956"/>
            <a:ext cx="5505450" cy="550545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3EF2959-3B11-4C0B-9D47-6B6F55C5107B}"/>
              </a:ext>
            </a:extLst>
          </p:cNvPr>
          <p:cNvSpPr/>
          <p:nvPr/>
        </p:nvSpPr>
        <p:spPr>
          <a:xfrm>
            <a:off x="0" y="6370982"/>
            <a:ext cx="12192000" cy="487017"/>
          </a:xfrm>
          <a:prstGeom prst="rect">
            <a:avLst/>
          </a:prstGeom>
          <a:solidFill>
            <a:srgbClr val="202124"/>
          </a:solidFill>
          <a:ln>
            <a:solidFill>
              <a:srgbClr val="242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3CF7E9F-37D4-40E9-B59E-DCEBC72EC468}"/>
              </a:ext>
            </a:extLst>
          </p:cNvPr>
          <p:cNvCxnSpPr>
            <a:cxnSpLocks/>
          </p:cNvCxnSpPr>
          <p:nvPr/>
        </p:nvCxnSpPr>
        <p:spPr>
          <a:xfrm>
            <a:off x="0" y="6361043"/>
            <a:ext cx="12192000" cy="0"/>
          </a:xfrm>
          <a:prstGeom prst="line">
            <a:avLst/>
          </a:prstGeom>
          <a:ln w="69850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C7940E-EA2E-4DE6-866F-B5A71C09B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18992" b="14814"/>
          <a:stretch/>
        </p:blipFill>
        <p:spPr>
          <a:xfrm>
            <a:off x="337929" y="2767487"/>
            <a:ext cx="2500009" cy="4090514"/>
          </a:xfrm>
          <a:prstGeom prst="rect">
            <a:avLst/>
          </a:prstGeom>
        </p:spPr>
      </p:pic>
      <p:sp>
        <p:nvSpPr>
          <p:cNvPr id="11" name="Titolo 5">
            <a:extLst>
              <a:ext uri="{FF2B5EF4-FFF2-40B4-BE49-F238E27FC236}">
                <a16:creationId xmlns:a16="http://schemas.microsoft.com/office/drawing/2014/main" id="{DBDFA6AE-1844-4218-AFF1-E7C26731A10B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PROFILO</a:t>
            </a:r>
            <a:endParaRPr lang="it-IT" spc="100" dirty="0">
              <a:solidFill>
                <a:srgbClr val="FF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gers" panose="00000500000000000000" pitchFamily="2" charset="0"/>
            </a:endParaRPr>
          </a:p>
        </p:txBody>
      </p:sp>
      <p:pic>
        <p:nvPicPr>
          <p:cNvPr id="12" name="Immagine 11" descr="Immagine che contiene testo, elettronico, cellulare, telefono&#10;&#10;Descrizione generata automaticamente">
            <a:extLst>
              <a:ext uri="{FF2B5EF4-FFF2-40B4-BE49-F238E27FC236}">
                <a16:creationId xmlns:a16="http://schemas.microsoft.com/office/drawing/2014/main" id="{F914E71A-63EF-4132-A1C0-5CBC976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62" y="1011953"/>
            <a:ext cx="1711545" cy="3511067"/>
          </a:xfrm>
          <a:prstGeom prst="rect">
            <a:avLst/>
          </a:prstGeom>
        </p:spPr>
      </p:pic>
      <p:pic>
        <p:nvPicPr>
          <p:cNvPr id="14" name="Immagine 13" descr="Immagine che contiene testo, elettronico, telefono, cellulare&#10;&#10;Descrizione generata automaticamente">
            <a:extLst>
              <a:ext uri="{FF2B5EF4-FFF2-40B4-BE49-F238E27FC236}">
                <a16:creationId xmlns:a16="http://schemas.microsoft.com/office/drawing/2014/main" id="{5523AE5B-35AC-42A2-BF83-C44470B9F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34" y="3108355"/>
            <a:ext cx="1642465" cy="3511066"/>
          </a:xfrm>
          <a:prstGeom prst="rect">
            <a:avLst/>
          </a:prstGeom>
        </p:spPr>
      </p:pic>
      <p:pic>
        <p:nvPicPr>
          <p:cNvPr id="16" name="Immagine 15" descr="Immagine che contiene testo, iPod, elettronico, telefono&#10;&#10;Descrizione generata automaticamente">
            <a:extLst>
              <a:ext uri="{FF2B5EF4-FFF2-40B4-BE49-F238E27FC236}">
                <a16:creationId xmlns:a16="http://schemas.microsoft.com/office/drawing/2014/main" id="{017E302F-BD07-4CFB-AEFB-59E80574D3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"/>
          <a:stretch/>
        </p:blipFill>
        <p:spPr>
          <a:xfrm>
            <a:off x="3210307" y="1011953"/>
            <a:ext cx="2541530" cy="5366073"/>
          </a:xfrm>
          <a:prstGeom prst="rect">
            <a:avLst/>
          </a:prstGeom>
        </p:spPr>
      </p:pic>
      <p:pic>
        <p:nvPicPr>
          <p:cNvPr id="18" name="Immagine 17" descr="Immagine che contiene testo, elettronico, cellulare&#10;&#10;Descrizione generata automaticamente">
            <a:extLst>
              <a:ext uri="{FF2B5EF4-FFF2-40B4-BE49-F238E27FC236}">
                <a16:creationId xmlns:a16="http://schemas.microsoft.com/office/drawing/2014/main" id="{78D11B43-C5DA-48A7-A0A5-AE8E80606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03"/>
          <a:stretch/>
        </p:blipFill>
        <p:spPr>
          <a:xfrm>
            <a:off x="8857117" y="114526"/>
            <a:ext cx="1457824" cy="3053866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185C391F-3C14-497E-8E50-5FAD75CC6674}"/>
              </a:ext>
            </a:extLst>
          </p:cNvPr>
          <p:cNvSpPr/>
          <p:nvPr/>
        </p:nvSpPr>
        <p:spPr>
          <a:xfrm>
            <a:off x="4242533" y="5059018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951A48D-CC78-4F07-B9FB-B413A41337BA}"/>
              </a:ext>
            </a:extLst>
          </p:cNvPr>
          <p:cNvSpPr/>
          <p:nvPr/>
        </p:nvSpPr>
        <p:spPr>
          <a:xfrm>
            <a:off x="6182727" y="1011953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018D80A-356F-42F9-9CEF-55A49996BF5C}"/>
              </a:ext>
            </a:extLst>
          </p:cNvPr>
          <p:cNvSpPr/>
          <p:nvPr/>
        </p:nvSpPr>
        <p:spPr>
          <a:xfrm>
            <a:off x="5169535" y="5059018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16512859-5031-4E8F-B5E1-1BBD0F0E6791}"/>
              </a:ext>
            </a:extLst>
          </p:cNvPr>
          <p:cNvSpPr/>
          <p:nvPr/>
        </p:nvSpPr>
        <p:spPr>
          <a:xfrm>
            <a:off x="8863590" y="133739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853A790-CE26-4A53-BCA8-173B91D1631A}"/>
              </a:ext>
            </a:extLst>
          </p:cNvPr>
          <p:cNvSpPr/>
          <p:nvPr/>
        </p:nvSpPr>
        <p:spPr>
          <a:xfrm>
            <a:off x="8104751" y="3108355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C4A2E5D3-DBE4-4729-88E0-311DB8348024}"/>
              </a:ext>
            </a:extLst>
          </p:cNvPr>
          <p:cNvSpPr/>
          <p:nvPr/>
        </p:nvSpPr>
        <p:spPr>
          <a:xfrm>
            <a:off x="3765197" y="5617447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8935BC6-28A8-4ACB-AA78-097C84BB1AC9}"/>
              </a:ext>
            </a:extLst>
          </p:cNvPr>
          <p:cNvSpPr/>
          <p:nvPr/>
        </p:nvSpPr>
        <p:spPr>
          <a:xfrm>
            <a:off x="4935098" y="5617447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04EF72CF-6AD2-425D-9869-AE1D31C8B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9592" y="2967657"/>
            <a:ext cx="1642465" cy="3410369"/>
          </a:xfrm>
          <a:prstGeom prst="rect">
            <a:avLst/>
          </a:prstGeom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A745B13B-3726-4128-B3FC-AA47E38C4A0A}"/>
              </a:ext>
            </a:extLst>
          </p:cNvPr>
          <p:cNvSpPr/>
          <p:nvPr/>
        </p:nvSpPr>
        <p:spPr>
          <a:xfrm>
            <a:off x="10344148" y="3200400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093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sp>
        <p:nvSpPr>
          <p:cNvPr id="39" name="Ovale 38">
            <a:extLst>
              <a:ext uri="{FF2B5EF4-FFF2-40B4-BE49-F238E27FC236}">
                <a16:creationId xmlns:a16="http://schemas.microsoft.com/office/drawing/2014/main" id="{495D48FB-F6D8-4490-B428-62885D65E8A1}"/>
              </a:ext>
            </a:extLst>
          </p:cNvPr>
          <p:cNvSpPr>
            <a:spLocks noChangeAspect="1"/>
          </p:cNvSpPr>
          <p:nvPr/>
        </p:nvSpPr>
        <p:spPr>
          <a:xfrm>
            <a:off x="11577600" y="6246000"/>
            <a:ext cx="548640" cy="546401"/>
          </a:xfrm>
          <a:prstGeom prst="ellipse">
            <a:avLst/>
          </a:prstGeom>
          <a:solidFill>
            <a:srgbClr val="212421"/>
          </a:solidFill>
          <a:ln>
            <a:solidFill>
              <a:srgbClr val="FF88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10119"/>
                      <a:gd name="connsiteY0" fmla="*/ 340468 h 680936"/>
                      <a:gd name="connsiteX1" fmla="*/ 355060 w 710119"/>
                      <a:gd name="connsiteY1" fmla="*/ 0 h 680936"/>
                      <a:gd name="connsiteX2" fmla="*/ 710120 w 710119"/>
                      <a:gd name="connsiteY2" fmla="*/ 340468 h 680936"/>
                      <a:gd name="connsiteX3" fmla="*/ 355060 w 710119"/>
                      <a:gd name="connsiteY3" fmla="*/ 680936 h 680936"/>
                      <a:gd name="connsiteX4" fmla="*/ 0 w 710119"/>
                      <a:gd name="connsiteY4" fmla="*/ 340468 h 68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0119" h="680936" fill="none" extrusionOk="0">
                        <a:moveTo>
                          <a:pt x="0" y="340468"/>
                        </a:moveTo>
                        <a:cubicBezTo>
                          <a:pt x="12626" y="153931"/>
                          <a:pt x="182266" y="-47951"/>
                          <a:pt x="355060" y="0"/>
                        </a:cubicBezTo>
                        <a:cubicBezTo>
                          <a:pt x="512829" y="-5869"/>
                          <a:pt x="680930" y="179916"/>
                          <a:pt x="710120" y="340468"/>
                        </a:cubicBezTo>
                        <a:cubicBezTo>
                          <a:pt x="708708" y="515038"/>
                          <a:pt x="524764" y="717611"/>
                          <a:pt x="355060" y="680936"/>
                        </a:cubicBezTo>
                        <a:cubicBezTo>
                          <a:pt x="180858" y="693192"/>
                          <a:pt x="4552" y="529597"/>
                          <a:pt x="0" y="340468"/>
                        </a:cubicBezTo>
                        <a:close/>
                      </a:path>
                      <a:path w="710119" h="680936" stroke="0" extrusionOk="0">
                        <a:moveTo>
                          <a:pt x="0" y="340468"/>
                        </a:moveTo>
                        <a:cubicBezTo>
                          <a:pt x="-40400" y="127513"/>
                          <a:pt x="130169" y="10808"/>
                          <a:pt x="355060" y="0"/>
                        </a:cubicBezTo>
                        <a:cubicBezTo>
                          <a:pt x="591549" y="8504"/>
                          <a:pt x="696582" y="152863"/>
                          <a:pt x="710120" y="340468"/>
                        </a:cubicBezTo>
                        <a:cubicBezTo>
                          <a:pt x="691250" y="546930"/>
                          <a:pt x="546189" y="708377"/>
                          <a:pt x="355060" y="680936"/>
                        </a:cubicBezTo>
                        <a:cubicBezTo>
                          <a:pt x="119224" y="659192"/>
                          <a:pt x="48916" y="551876"/>
                          <a:pt x="0" y="3404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F8800"/>
                </a:solidFill>
              </a:rPr>
              <a:t>6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0895E13-8B49-47DC-929B-333453BB8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6" r="18992" b="14568"/>
          <a:stretch/>
        </p:blipFill>
        <p:spPr>
          <a:xfrm>
            <a:off x="335940" y="2767486"/>
            <a:ext cx="2500009" cy="4090513"/>
          </a:xfrm>
          <a:prstGeom prst="rect">
            <a:avLst/>
          </a:prstGeom>
        </p:spPr>
      </p:pic>
      <p:sp>
        <p:nvSpPr>
          <p:cNvPr id="11" name="Titolo 5">
            <a:extLst>
              <a:ext uri="{FF2B5EF4-FFF2-40B4-BE49-F238E27FC236}">
                <a16:creationId xmlns:a16="http://schemas.microsoft.com/office/drawing/2014/main" id="{42CA24E9-F88C-471E-815E-2359E4965D67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INFO</a:t>
            </a:r>
            <a:endParaRPr lang="it-IT" spc="100" dirty="0">
              <a:solidFill>
                <a:srgbClr val="FF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ger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75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460A9B-D7DD-42AA-87EE-4A6E8926D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3" r="18992" b="14692"/>
          <a:stretch/>
        </p:blipFill>
        <p:spPr>
          <a:xfrm>
            <a:off x="335940" y="2767487"/>
            <a:ext cx="2500009" cy="4090513"/>
          </a:xfrm>
          <a:prstGeom prst="rect">
            <a:avLst/>
          </a:prstGeom>
        </p:spPr>
      </p:pic>
      <p:sp>
        <p:nvSpPr>
          <p:cNvPr id="11" name="Titolo 5">
            <a:extLst>
              <a:ext uri="{FF2B5EF4-FFF2-40B4-BE49-F238E27FC236}">
                <a16:creationId xmlns:a16="http://schemas.microsoft.com/office/drawing/2014/main" id="{464B85A4-BEE8-47C1-9367-927F9BFE25B2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CONTATTA SUPPORTO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DB17BF-0265-4B66-940E-5CD573D51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475" y="2312988"/>
            <a:ext cx="2109258" cy="338660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011856-80FE-4985-8D07-C69E21356541}"/>
              </a:ext>
            </a:extLst>
          </p:cNvPr>
          <p:cNvSpPr txBox="1"/>
          <p:nvPr/>
        </p:nvSpPr>
        <p:spPr>
          <a:xfrm>
            <a:off x="3660729" y="2967335"/>
            <a:ext cx="4207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Permette di aprire un’applicazione di posta elettronica a scelta installata sul proprio dispositivo e contattare il supporto.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1CEAA05-04F5-4661-916F-35B33AA08519}"/>
              </a:ext>
            </a:extLst>
          </p:cNvPr>
          <p:cNvCxnSpPr>
            <a:cxnSpLocks/>
          </p:cNvCxnSpPr>
          <p:nvPr/>
        </p:nvCxnSpPr>
        <p:spPr>
          <a:xfrm flipV="1">
            <a:off x="2494722" y="4224253"/>
            <a:ext cx="6539948" cy="1619957"/>
          </a:xfrm>
          <a:prstGeom prst="straightConnector1">
            <a:avLst/>
          </a:prstGeom>
          <a:ln w="19050">
            <a:solidFill>
              <a:srgbClr val="FF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78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894" b="1"/>
          <a:stretch/>
        </p:blipFill>
        <p:spPr>
          <a:xfrm>
            <a:off x="337929" y="0"/>
            <a:ext cx="2500010" cy="68580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25959" y="-4500"/>
            <a:ext cx="2511980" cy="68625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8" y="2174496"/>
            <a:ext cx="2500009" cy="250000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DA1164C-AED0-456F-9FD7-687CBDF25FA2}"/>
              </a:ext>
            </a:extLst>
          </p:cNvPr>
          <p:cNvSpPr/>
          <p:nvPr/>
        </p:nvSpPr>
        <p:spPr>
          <a:xfrm>
            <a:off x="325958" y="-8999"/>
            <a:ext cx="2500009" cy="383118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9B8E538-3720-413A-99D0-6527BC5599F1}"/>
              </a:ext>
            </a:extLst>
          </p:cNvPr>
          <p:cNvSpPr/>
          <p:nvPr/>
        </p:nvSpPr>
        <p:spPr>
          <a:xfrm>
            <a:off x="325957" y="6483882"/>
            <a:ext cx="2511980" cy="383117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1C5D705-DBE5-4EA7-9426-AEA4CE9FCED7}"/>
              </a:ext>
            </a:extLst>
          </p:cNvPr>
          <p:cNvCxnSpPr/>
          <p:nvPr/>
        </p:nvCxnSpPr>
        <p:spPr>
          <a:xfrm>
            <a:off x="325957" y="6461040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25958" y="383118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5">
            <a:extLst>
              <a:ext uri="{FF2B5EF4-FFF2-40B4-BE49-F238E27FC236}">
                <a16:creationId xmlns:a16="http://schemas.microsoft.com/office/drawing/2014/main" id="{C8F12A68-6488-4835-95D0-943B35A6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240" y="358563"/>
            <a:ext cx="8595360" cy="998289"/>
          </a:xfrm>
        </p:spPr>
        <p:txBody>
          <a:bodyPr/>
          <a:lstStyle/>
          <a:p>
            <a:r>
              <a:rPr lang="it-IT" dirty="0" err="1">
                <a:solidFill>
                  <a:srgbClr val="212421"/>
                </a:solidFill>
                <a:latin typeface="Bangers" panose="00000500000000000000" pitchFamily="2" charset="0"/>
              </a:rPr>
              <a:t>COS’è</a:t>
            </a:r>
            <a:r>
              <a:rPr lang="it-IT" dirty="0">
                <a:solidFill>
                  <a:srgbClr val="212421"/>
                </a:solidFill>
                <a:latin typeface="Bangers" panose="00000500000000000000" pitchFamily="2" charset="0"/>
              </a:rPr>
              <a:t> Pony </a:t>
            </a:r>
            <a:r>
              <a:rPr lang="it-IT" dirty="0" err="1">
                <a:solidFill>
                  <a:srgbClr val="212421"/>
                </a:solidFill>
                <a:latin typeface="Bangers" panose="00000500000000000000" pitchFamily="2" charset="0"/>
              </a:rPr>
              <a:t>helper</a:t>
            </a:r>
            <a:r>
              <a:rPr lang="it-IT" dirty="0">
                <a:solidFill>
                  <a:srgbClr val="212421"/>
                </a:solidFill>
                <a:latin typeface="Bangers" panose="00000500000000000000" pitchFamily="2" charset="0"/>
              </a:rPr>
              <a:t>?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F2C69D1-C109-4FD8-84C5-03FDCF0AF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78177" y="0"/>
            <a:ext cx="1113823" cy="21744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EDD4FCC-0179-4F21-AB40-88B6019CDC68}"/>
              </a:ext>
            </a:extLst>
          </p:cNvPr>
          <p:cNvSpPr txBox="1"/>
          <p:nvPr/>
        </p:nvSpPr>
        <p:spPr>
          <a:xfrm>
            <a:off x="3445933" y="1715415"/>
            <a:ext cx="7632243" cy="41939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Pony </a:t>
            </a:r>
            <a:r>
              <a:rPr lang="it-IT" dirty="0" err="1">
                <a:solidFill>
                  <a:srgbClr val="202125"/>
                </a:solidFill>
                <a:latin typeface="Arial Rounded MT Bold" panose="020F0704030504030204" pitchFamily="34" charset="0"/>
              </a:rPr>
              <a:t>Helper</a:t>
            </a: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 è </a:t>
            </a:r>
            <a:r>
              <a:rPr lang="it-IT" dirty="0" err="1">
                <a:solidFill>
                  <a:srgbClr val="202125"/>
                </a:solidFill>
                <a:latin typeface="Arial Rounded MT Bold" panose="020F0704030504030204" pitchFamily="34" charset="0"/>
              </a:rPr>
              <a:t>un’app</a:t>
            </a: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rgbClr val="202125"/>
                </a:solidFill>
                <a:latin typeface="Arial Rounded MT Bold" panose="020F0704030504030204" pitchFamily="34" charset="0"/>
              </a:rPr>
              <a:t>android</a:t>
            </a: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 pensata per i fattorini. </a:t>
            </a:r>
          </a:p>
          <a:p>
            <a:pPr algn="ctr">
              <a:lnSpc>
                <a:spcPct val="150000"/>
              </a:lnSpc>
            </a:pPr>
            <a:endParaRPr lang="it-IT" dirty="0">
              <a:solidFill>
                <a:srgbClr val="202125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OBIETTIVO: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Fornire un supporto per facilitare la gestione dei turni e delle entrate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Permettere di velocizzare le consegne memorizzando le destinazioni effettuate in precedenza attraverso la localizzazione</a:t>
            </a:r>
            <a:r>
              <a:rPr lang="it-IT">
                <a:solidFill>
                  <a:srgbClr val="202125"/>
                </a:solidFill>
                <a:latin typeface="Arial Rounded MT Bold" panose="020F0704030504030204" pitchFamily="34" charset="0"/>
              </a:rPr>
              <a:t>,  garantendo </a:t>
            </a:r>
            <a:r>
              <a:rPr lang="it-IT" dirty="0">
                <a:solidFill>
                  <a:srgbClr val="202125"/>
                </a:solidFill>
                <a:latin typeface="Arial Rounded MT Bold" panose="020F0704030504030204" pitchFamily="34" charset="0"/>
              </a:rPr>
              <a:t>una precisione ottima specialmente se ci si trova in un contesto di città di piccole dimensioni.</a:t>
            </a:r>
          </a:p>
          <a:p>
            <a:pPr algn="ctr">
              <a:lnSpc>
                <a:spcPct val="150000"/>
              </a:lnSpc>
            </a:pPr>
            <a:endParaRPr lang="it-IT" dirty="0">
              <a:solidFill>
                <a:srgbClr val="202125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3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894" b="1"/>
          <a:stretch/>
        </p:blipFill>
        <p:spPr>
          <a:xfrm>
            <a:off x="337929" y="0"/>
            <a:ext cx="2500010" cy="68580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25959" y="-4500"/>
            <a:ext cx="2511980" cy="68625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8" y="2174496"/>
            <a:ext cx="2500009" cy="250000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DA1164C-AED0-456F-9FD7-687CBDF25FA2}"/>
              </a:ext>
            </a:extLst>
          </p:cNvPr>
          <p:cNvSpPr/>
          <p:nvPr/>
        </p:nvSpPr>
        <p:spPr>
          <a:xfrm>
            <a:off x="325958" y="-8999"/>
            <a:ext cx="2500009" cy="383118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9B8E538-3720-413A-99D0-6527BC5599F1}"/>
              </a:ext>
            </a:extLst>
          </p:cNvPr>
          <p:cNvSpPr/>
          <p:nvPr/>
        </p:nvSpPr>
        <p:spPr>
          <a:xfrm>
            <a:off x="325957" y="6483882"/>
            <a:ext cx="2511980" cy="383117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1C5D705-DBE5-4EA7-9426-AEA4CE9FCED7}"/>
              </a:ext>
            </a:extLst>
          </p:cNvPr>
          <p:cNvCxnSpPr/>
          <p:nvPr/>
        </p:nvCxnSpPr>
        <p:spPr>
          <a:xfrm>
            <a:off x="325957" y="6461040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25958" y="383118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5">
            <a:extLst>
              <a:ext uri="{FF2B5EF4-FFF2-40B4-BE49-F238E27FC236}">
                <a16:creationId xmlns:a16="http://schemas.microsoft.com/office/drawing/2014/main" id="{C8F12A68-6488-4835-95D0-943B35A6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0089" y="40655"/>
            <a:ext cx="8595360" cy="998289"/>
          </a:xfrm>
        </p:spPr>
        <p:txBody>
          <a:bodyPr/>
          <a:lstStyle/>
          <a:p>
            <a:r>
              <a:rPr lang="it-IT">
                <a:solidFill>
                  <a:srgbClr val="212421"/>
                </a:solidFill>
                <a:latin typeface="Bangers" panose="00000500000000000000" pitchFamily="2" charset="0"/>
              </a:rPr>
              <a:t>STRUTTURA INTERNA</a:t>
            </a:r>
            <a:endParaRPr lang="it-IT" dirty="0">
              <a:solidFill>
                <a:srgbClr val="212421"/>
              </a:solidFill>
              <a:latin typeface="Bangers" panose="00000500000000000000" pitchFamily="2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2854EE6-E1D4-44A4-9CAC-F3D2C5BB1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78177" y="0"/>
            <a:ext cx="1113823" cy="2174496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1A880BA-737C-45E0-8D61-994BCD695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095" y="1157251"/>
            <a:ext cx="7870076" cy="53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894" b="1"/>
          <a:stretch/>
        </p:blipFill>
        <p:spPr>
          <a:xfrm>
            <a:off x="337929" y="0"/>
            <a:ext cx="2500010" cy="68580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25959" y="-4500"/>
            <a:ext cx="2511980" cy="68625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8" y="2174496"/>
            <a:ext cx="2500009" cy="250000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DA1164C-AED0-456F-9FD7-687CBDF25FA2}"/>
              </a:ext>
            </a:extLst>
          </p:cNvPr>
          <p:cNvSpPr/>
          <p:nvPr/>
        </p:nvSpPr>
        <p:spPr>
          <a:xfrm>
            <a:off x="325958" y="-8999"/>
            <a:ext cx="2500009" cy="383118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9B8E538-3720-413A-99D0-6527BC5599F1}"/>
              </a:ext>
            </a:extLst>
          </p:cNvPr>
          <p:cNvSpPr/>
          <p:nvPr/>
        </p:nvSpPr>
        <p:spPr>
          <a:xfrm>
            <a:off x="325957" y="6483882"/>
            <a:ext cx="2511980" cy="383117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1C5D705-DBE5-4EA7-9426-AEA4CE9FCED7}"/>
              </a:ext>
            </a:extLst>
          </p:cNvPr>
          <p:cNvCxnSpPr/>
          <p:nvPr/>
        </p:nvCxnSpPr>
        <p:spPr>
          <a:xfrm>
            <a:off x="325957" y="6461040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25958" y="383118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5">
            <a:extLst>
              <a:ext uri="{FF2B5EF4-FFF2-40B4-BE49-F238E27FC236}">
                <a16:creationId xmlns:a16="http://schemas.microsoft.com/office/drawing/2014/main" id="{C8F12A68-6488-4835-95D0-943B35A6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240" y="358563"/>
            <a:ext cx="8595360" cy="99828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212421"/>
                </a:solidFill>
                <a:latin typeface="Bangers" panose="00000500000000000000" pitchFamily="2" charset="0"/>
              </a:rPr>
              <a:t>Informazioni tecniche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7B8A890-190E-4737-BF35-05550ABD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78177" y="0"/>
            <a:ext cx="1113823" cy="217449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D30A0E1-93D8-41F4-9F5F-FFDE6428FA43}"/>
              </a:ext>
            </a:extLst>
          </p:cNvPr>
          <p:cNvSpPr txBox="1"/>
          <p:nvPr/>
        </p:nvSpPr>
        <p:spPr>
          <a:xfrm>
            <a:off x="3412998" y="1967590"/>
            <a:ext cx="7733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LIVELLO MINIMO API</a:t>
            </a:r>
            <a:r>
              <a:rPr lang="it-IT" dirty="0"/>
              <a:t>: 26 (Android 8.0) -&gt; dovuto all’utilizzo di </a:t>
            </a:r>
            <a:r>
              <a:rPr lang="it-IT" dirty="0" err="1"/>
              <a:t>Java.Time</a:t>
            </a:r>
            <a:r>
              <a:rPr lang="it-IT" dirty="0"/>
              <a:t> per la gestione delle date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UTILLIZZO GOOGLE SERVICES </a:t>
            </a:r>
            <a:r>
              <a:rPr lang="it-IT" dirty="0"/>
              <a:t>-&gt; necessari per la localizzazione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u="sng" dirty="0"/>
              <a:t>NON</a:t>
            </a:r>
            <a:r>
              <a:rPr lang="it-IT" b="1" dirty="0"/>
              <a:t> NECESSITA DI ACESSO A INTERNET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DATABASE LOCALE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27 CLASSI e 14 LAYOUT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COLLEGAMENTO CON ALTRE APP DEL DISPOSITIVO MEDIANTE INTENT: </a:t>
            </a:r>
          </a:p>
          <a:p>
            <a:pPr lvl="3"/>
            <a:r>
              <a:rPr lang="it-IT" dirty="0"/>
              <a:t>-&gt; apertura di Google Maps per raggiungere le destinazioni</a:t>
            </a:r>
          </a:p>
          <a:p>
            <a:pPr lvl="3"/>
            <a:r>
              <a:rPr lang="it-IT" dirty="0"/>
              <a:t>-&gt; apertura di posta elettronica per contattare supporto</a:t>
            </a:r>
          </a:p>
        </p:txBody>
      </p:sp>
    </p:spTree>
    <p:extLst>
      <p:ext uri="{BB962C8B-B14F-4D97-AF65-F5344CB8AC3E}">
        <p14:creationId xmlns:p14="http://schemas.microsoft.com/office/powerpoint/2010/main" val="75964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2DC64D3A-1CA2-4200-A7CA-9338115F9A1E}"/>
              </a:ext>
            </a:extLst>
          </p:cNvPr>
          <p:cNvSpPr/>
          <p:nvPr/>
        </p:nvSpPr>
        <p:spPr>
          <a:xfrm>
            <a:off x="3229190" y="4874792"/>
            <a:ext cx="2500009" cy="1060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894" b="1"/>
          <a:stretch/>
        </p:blipFill>
        <p:spPr>
          <a:xfrm>
            <a:off x="337929" y="0"/>
            <a:ext cx="2500010" cy="68580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25959" y="-4500"/>
            <a:ext cx="2511980" cy="68625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8" y="2174496"/>
            <a:ext cx="2500009" cy="250000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DA1164C-AED0-456F-9FD7-687CBDF25FA2}"/>
              </a:ext>
            </a:extLst>
          </p:cNvPr>
          <p:cNvSpPr/>
          <p:nvPr/>
        </p:nvSpPr>
        <p:spPr>
          <a:xfrm>
            <a:off x="325958" y="-8999"/>
            <a:ext cx="2500009" cy="383118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9B8E538-3720-413A-99D0-6527BC5599F1}"/>
              </a:ext>
            </a:extLst>
          </p:cNvPr>
          <p:cNvSpPr/>
          <p:nvPr/>
        </p:nvSpPr>
        <p:spPr>
          <a:xfrm>
            <a:off x="325957" y="6483882"/>
            <a:ext cx="2511980" cy="383117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1C5D705-DBE5-4EA7-9426-AEA4CE9FCED7}"/>
              </a:ext>
            </a:extLst>
          </p:cNvPr>
          <p:cNvCxnSpPr/>
          <p:nvPr/>
        </p:nvCxnSpPr>
        <p:spPr>
          <a:xfrm>
            <a:off x="325957" y="6461040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25958" y="383118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5">
            <a:extLst>
              <a:ext uri="{FF2B5EF4-FFF2-40B4-BE49-F238E27FC236}">
                <a16:creationId xmlns:a16="http://schemas.microsoft.com/office/drawing/2014/main" id="{C8F12A68-6488-4835-95D0-943B35A6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358" y="55658"/>
            <a:ext cx="8595360" cy="998289"/>
          </a:xfrm>
        </p:spPr>
        <p:txBody>
          <a:bodyPr/>
          <a:lstStyle/>
          <a:p>
            <a:r>
              <a:rPr lang="it-IT" dirty="0">
                <a:solidFill>
                  <a:srgbClr val="212421"/>
                </a:solidFill>
                <a:latin typeface="Bangers" panose="00000500000000000000" pitchFamily="2" charset="0"/>
              </a:rPr>
              <a:t>STRUMENTI utilizzati</a:t>
            </a:r>
          </a:p>
        </p:txBody>
      </p:sp>
      <p:pic>
        <p:nvPicPr>
          <p:cNvPr id="1030" name="Picture 6" descr="Oracle lancia Java SE 11 per aumentare la produttività degli sviluppatori">
            <a:extLst>
              <a:ext uri="{FF2B5EF4-FFF2-40B4-BE49-F238E27FC236}">
                <a16:creationId xmlns:a16="http://schemas.microsoft.com/office/drawing/2014/main" id="{6FCF5AE6-609D-46C5-86A8-5227AF23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035" y="1435510"/>
            <a:ext cx="1932819" cy="144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FA237D-F73C-4058-95CB-1B3BDF6A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189" y="3813962"/>
            <a:ext cx="2240697" cy="10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FC00687-E965-4921-BB6F-1CB9CDC4B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947" y="4916125"/>
            <a:ext cx="978164" cy="97816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FF64B2-F8FA-4244-B631-8DE028AC8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078177" y="0"/>
            <a:ext cx="1113823" cy="217449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E709185-BB57-4481-AA7B-88C9EAB22B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4960" y="1377773"/>
            <a:ext cx="1225926" cy="148330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8613FF5-AB52-4B84-BF81-7369A53D9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3370" y="2505600"/>
            <a:ext cx="1449614" cy="1449614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D9EF126-A9F4-4073-85DB-94DC88AA94B7}"/>
              </a:ext>
            </a:extLst>
          </p:cNvPr>
          <p:cNvSpPr txBox="1"/>
          <p:nvPr/>
        </p:nvSpPr>
        <p:spPr>
          <a:xfrm>
            <a:off x="3677574" y="2861075"/>
            <a:ext cx="310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Ambiente di sviluppo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2160F8D-B5DA-4868-8A10-87BE54D891A4}"/>
              </a:ext>
            </a:extLst>
          </p:cNvPr>
          <p:cNvSpPr txBox="1"/>
          <p:nvPr/>
        </p:nvSpPr>
        <p:spPr>
          <a:xfrm>
            <a:off x="4238141" y="5092262"/>
            <a:ext cx="15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DB BROWSER FOR SQLITE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0CE9527-208D-474E-943F-D91AD3E71717}"/>
              </a:ext>
            </a:extLst>
          </p:cNvPr>
          <p:cNvSpPr txBox="1"/>
          <p:nvPr/>
        </p:nvSpPr>
        <p:spPr>
          <a:xfrm>
            <a:off x="8922282" y="3137679"/>
            <a:ext cx="201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Linguaggi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8395D61-2D72-4588-A4BB-A237937B6B06}"/>
              </a:ext>
            </a:extLst>
          </p:cNvPr>
          <p:cNvSpPr txBox="1"/>
          <p:nvPr/>
        </p:nvSpPr>
        <p:spPr>
          <a:xfrm>
            <a:off x="8439917" y="5837551"/>
            <a:ext cx="250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Version Control system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A7A00A4-18F5-4659-807C-E1CC6D6A4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8774" y="4207769"/>
            <a:ext cx="2765684" cy="1555697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55530BB-E6E1-4754-B474-1670EEAB0BE3}"/>
              </a:ext>
            </a:extLst>
          </p:cNvPr>
          <p:cNvSpPr txBox="1"/>
          <p:nvPr/>
        </p:nvSpPr>
        <p:spPr>
          <a:xfrm>
            <a:off x="5472046" y="4014031"/>
            <a:ext cx="179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Libreria database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F042CEA-C9C0-4E37-9683-EF2B22D04CA0}"/>
              </a:ext>
            </a:extLst>
          </p:cNvPr>
          <p:cNvSpPr txBox="1"/>
          <p:nvPr/>
        </p:nvSpPr>
        <p:spPr>
          <a:xfrm>
            <a:off x="5823156" y="4892885"/>
            <a:ext cx="1751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Software di  gestione database</a:t>
            </a:r>
          </a:p>
        </p:txBody>
      </p:sp>
    </p:spTree>
    <p:extLst>
      <p:ext uri="{BB962C8B-B14F-4D97-AF65-F5344CB8AC3E}">
        <p14:creationId xmlns:p14="http://schemas.microsoft.com/office/powerpoint/2010/main" val="28691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F4C412-8C67-4916-8B01-C1F26C3524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0" r="18992" b="14814"/>
          <a:stretch/>
        </p:blipFill>
        <p:spPr>
          <a:xfrm>
            <a:off x="335940" y="2767487"/>
            <a:ext cx="2500009" cy="4090514"/>
          </a:xfrm>
          <a:prstGeom prst="rect">
            <a:avLst/>
          </a:prstGeom>
        </p:spPr>
      </p:pic>
      <p:sp>
        <p:nvSpPr>
          <p:cNvPr id="13" name="Titolo 5">
            <a:extLst>
              <a:ext uri="{FF2B5EF4-FFF2-40B4-BE49-F238E27FC236}">
                <a16:creationId xmlns:a16="http://schemas.microsoft.com/office/drawing/2014/main" id="{A7A8FDCD-F2BB-4386-A994-9CB7F8F526DE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HOME</a:t>
            </a:r>
            <a:endParaRPr lang="it-IT" spc="100" dirty="0">
              <a:solidFill>
                <a:srgbClr val="FF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gers" panose="00000500000000000000" pitchFamily="2" charset="0"/>
            </a:endParaRPr>
          </a:p>
        </p:txBody>
      </p:sp>
      <p:pic>
        <p:nvPicPr>
          <p:cNvPr id="3" name="Immagine 2" descr="Immagine che contiene testo, monitor, cellulare, nero&#10;&#10;Descrizione generata automaticamente">
            <a:extLst>
              <a:ext uri="{FF2B5EF4-FFF2-40B4-BE49-F238E27FC236}">
                <a16:creationId xmlns:a16="http://schemas.microsoft.com/office/drawing/2014/main" id="{28CD1AD4-6D0E-4A3A-8109-62D9D851E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00" y="1132028"/>
            <a:ext cx="2502000" cy="509666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41D51E-1686-4938-8DAB-64C75DF24FB2}"/>
              </a:ext>
            </a:extLst>
          </p:cNvPr>
          <p:cNvSpPr txBox="1"/>
          <p:nvPr/>
        </p:nvSpPr>
        <p:spPr>
          <a:xfrm>
            <a:off x="7254402" y="2480032"/>
            <a:ext cx="4120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Home Page vengono mostrati i turni della settimana corrente e le entrate nette mensili (entrate lorde – costi del carburante se inseriti). È possibile eliminare un turno semplicemente tenendo premuto su di esso.</a:t>
            </a:r>
          </a:p>
        </p:txBody>
      </p:sp>
    </p:spTree>
    <p:extLst>
      <p:ext uri="{BB962C8B-B14F-4D97-AF65-F5344CB8AC3E}">
        <p14:creationId xmlns:p14="http://schemas.microsoft.com/office/powerpoint/2010/main" val="156744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DC189C7-BABC-4E40-90A9-65E0A44578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3" r="18992" b="14691"/>
          <a:stretch/>
        </p:blipFill>
        <p:spPr>
          <a:xfrm>
            <a:off x="335940" y="2767486"/>
            <a:ext cx="2500009" cy="4090514"/>
          </a:xfrm>
          <a:prstGeom prst="rect">
            <a:avLst/>
          </a:prstGeom>
        </p:spPr>
      </p:pic>
      <p:sp>
        <p:nvSpPr>
          <p:cNvPr id="12" name="Titolo 5">
            <a:extLst>
              <a:ext uri="{FF2B5EF4-FFF2-40B4-BE49-F238E27FC236}">
                <a16:creationId xmlns:a16="http://schemas.microsoft.com/office/drawing/2014/main" id="{AE3BF640-A101-48AB-A39C-0D360CDFD7A6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DESTINAZIONI</a:t>
            </a:r>
            <a:endParaRPr lang="it-IT" spc="100" dirty="0">
              <a:solidFill>
                <a:srgbClr val="FF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gers" panose="00000500000000000000" pitchFamily="2" charset="0"/>
            </a:endParaRPr>
          </a:p>
        </p:txBody>
      </p:sp>
      <p:pic>
        <p:nvPicPr>
          <p:cNvPr id="3" name="Immagine 2" descr="Immagine che contiene testo, telefono, cellulare, screenshot&#10;&#10;Descrizione generata automaticamente">
            <a:extLst>
              <a:ext uri="{FF2B5EF4-FFF2-40B4-BE49-F238E27FC236}">
                <a16:creationId xmlns:a16="http://schemas.microsoft.com/office/drawing/2014/main" id="{AE0F9E47-1D97-4D42-AFE6-33746BA71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40" y="1206970"/>
            <a:ext cx="2309633" cy="4833733"/>
          </a:xfrm>
          <a:prstGeom prst="rect">
            <a:avLst/>
          </a:prstGeom>
        </p:spPr>
      </p:pic>
      <p:pic>
        <p:nvPicPr>
          <p:cNvPr id="11" name="Immagine 10" descr="Immagine che contiene testo, elettronico, screenshot&#10;&#10;Descrizione generata automaticamente">
            <a:extLst>
              <a:ext uri="{FF2B5EF4-FFF2-40B4-BE49-F238E27FC236}">
                <a16:creationId xmlns:a16="http://schemas.microsoft.com/office/drawing/2014/main" id="{0C642286-88A0-479F-B9FD-C0146E78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5" y="999126"/>
            <a:ext cx="1554249" cy="3177175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6AA91B5-92A5-4AFF-8EB7-3CCC13D5A4C2}"/>
              </a:ext>
            </a:extLst>
          </p:cNvPr>
          <p:cNvCxnSpPr>
            <a:cxnSpLocks/>
          </p:cNvCxnSpPr>
          <p:nvPr/>
        </p:nvCxnSpPr>
        <p:spPr>
          <a:xfrm flipV="1">
            <a:off x="4623600" y="2996430"/>
            <a:ext cx="2873873" cy="1525874"/>
          </a:xfrm>
          <a:prstGeom prst="straightConnector1">
            <a:avLst/>
          </a:prstGeom>
          <a:ln w="19050">
            <a:solidFill>
              <a:srgbClr val="FF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0B61BFC0-1215-449F-9EBA-33DBB184B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1858" y="80458"/>
            <a:ext cx="1497483" cy="3091005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4374E8E7-19C7-4105-8583-7294DE6A635E}"/>
              </a:ext>
            </a:extLst>
          </p:cNvPr>
          <p:cNvCxnSpPr>
            <a:cxnSpLocks/>
          </p:cNvCxnSpPr>
          <p:nvPr/>
        </p:nvCxnSpPr>
        <p:spPr>
          <a:xfrm flipV="1">
            <a:off x="7743463" y="1562582"/>
            <a:ext cx="2349661" cy="1866418"/>
          </a:xfrm>
          <a:prstGeom prst="straightConnector1">
            <a:avLst/>
          </a:prstGeom>
          <a:ln w="19050">
            <a:solidFill>
              <a:srgbClr val="FF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2064593D-D452-407E-BCED-1096FD6F1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796" y="3429000"/>
            <a:ext cx="1533302" cy="3161522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31D22F85-4CAF-4171-9610-42CB705F1278}"/>
              </a:ext>
            </a:extLst>
          </p:cNvPr>
          <p:cNvSpPr/>
          <p:nvPr/>
        </p:nvSpPr>
        <p:spPr>
          <a:xfrm>
            <a:off x="4867552" y="5422430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DDCE7B14-4AFA-48A7-BD42-E9EB52B64B14}"/>
              </a:ext>
            </a:extLst>
          </p:cNvPr>
          <p:cNvSpPr/>
          <p:nvPr/>
        </p:nvSpPr>
        <p:spPr>
          <a:xfrm>
            <a:off x="10421408" y="3395236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E1DD27E4-CA04-4DA1-A253-549ECC39E1AC}"/>
              </a:ext>
            </a:extLst>
          </p:cNvPr>
          <p:cNvSpPr/>
          <p:nvPr/>
        </p:nvSpPr>
        <p:spPr>
          <a:xfrm>
            <a:off x="5216310" y="4522304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114128D2-F457-483D-8D67-DE083464E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2088" y="3954568"/>
            <a:ext cx="1273037" cy="268169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CDF5B136-C712-49A1-8BCD-A166766DFD90}"/>
              </a:ext>
            </a:extLst>
          </p:cNvPr>
          <p:cNvSpPr/>
          <p:nvPr/>
        </p:nvSpPr>
        <p:spPr>
          <a:xfrm>
            <a:off x="8536406" y="4062001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7A6393B-CCB8-4E19-AE82-B2FD99560154}"/>
              </a:ext>
            </a:extLst>
          </p:cNvPr>
          <p:cNvSpPr txBox="1"/>
          <p:nvPr/>
        </p:nvSpPr>
        <p:spPr>
          <a:xfrm>
            <a:off x="5743064" y="4750904"/>
            <a:ext cx="227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Tenendo premuto una destinazione è possibile decidere di eliminarla</a:t>
            </a:r>
          </a:p>
        </p:txBody>
      </p:sp>
    </p:spTree>
    <p:extLst>
      <p:ext uri="{BB962C8B-B14F-4D97-AF65-F5344CB8AC3E}">
        <p14:creationId xmlns:p14="http://schemas.microsoft.com/office/powerpoint/2010/main" val="328354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9FF3341-2E80-47F2-91AB-5750AE891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3" r="18992" b="14691"/>
          <a:stretch/>
        </p:blipFill>
        <p:spPr>
          <a:xfrm>
            <a:off x="337929" y="2767487"/>
            <a:ext cx="2500009" cy="4090514"/>
          </a:xfrm>
          <a:prstGeom prst="rect">
            <a:avLst/>
          </a:prstGeom>
        </p:spPr>
      </p:pic>
      <p:sp>
        <p:nvSpPr>
          <p:cNvPr id="11" name="Titolo 5">
            <a:extLst>
              <a:ext uri="{FF2B5EF4-FFF2-40B4-BE49-F238E27FC236}">
                <a16:creationId xmlns:a16="http://schemas.microsoft.com/office/drawing/2014/main" id="{F0C40106-8671-4CD5-A5E4-249428F4C1A9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TURNI</a:t>
            </a:r>
            <a:endParaRPr lang="it-IT" spc="100" dirty="0">
              <a:solidFill>
                <a:srgbClr val="FF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gers" panose="00000500000000000000" pitchFamily="2" charset="0"/>
            </a:endParaRPr>
          </a:p>
        </p:txBody>
      </p:sp>
      <p:pic>
        <p:nvPicPr>
          <p:cNvPr id="3" name="Immagine 2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1EF525B-6180-456B-9BE1-4FEDDBA48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93" y="1132028"/>
            <a:ext cx="2413207" cy="500368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750DF-9893-452C-B805-0DCFB477A201}"/>
              </a:ext>
            </a:extLst>
          </p:cNvPr>
          <p:cNvSpPr txBox="1"/>
          <p:nvPr/>
        </p:nvSpPr>
        <p:spPr>
          <a:xfrm>
            <a:off x="6551269" y="1385104"/>
            <a:ext cx="2801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pagina turni è possibile aggiungere un nuovo turno o modificarne uno già esistente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BF53007-8376-42E9-B45E-5232DB57D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491" y="1949666"/>
            <a:ext cx="2177962" cy="454917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FD5274B-DB07-4CC3-9ACD-521D0C23F38B}"/>
              </a:ext>
            </a:extLst>
          </p:cNvPr>
          <p:cNvCxnSpPr>
            <a:cxnSpLocks/>
          </p:cNvCxnSpPr>
          <p:nvPr/>
        </p:nvCxnSpPr>
        <p:spPr>
          <a:xfrm flipV="1">
            <a:off x="5150734" y="4421530"/>
            <a:ext cx="4442757" cy="671331"/>
          </a:xfrm>
          <a:prstGeom prst="straightConnector1">
            <a:avLst/>
          </a:prstGeom>
          <a:ln w="19050">
            <a:solidFill>
              <a:srgbClr val="FF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8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7EFA3C-02A3-4753-876A-2D2161CF2080}"/>
              </a:ext>
            </a:extLst>
          </p:cNvPr>
          <p:cNvSpPr/>
          <p:nvPr/>
        </p:nvSpPr>
        <p:spPr>
          <a:xfrm>
            <a:off x="337931" y="0"/>
            <a:ext cx="2500009" cy="6858000"/>
          </a:xfrm>
          <a:prstGeom prst="rect">
            <a:avLst/>
          </a:prstGeom>
          <a:solidFill>
            <a:srgbClr val="21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FD3D7-8604-42D7-A8F5-0FA67A79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0"/>
          <a:stretch/>
        </p:blipFill>
        <p:spPr>
          <a:xfrm>
            <a:off x="337929" y="0"/>
            <a:ext cx="2500010" cy="2767515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B44E0C2-EED0-4328-BD48-EF1736A96DB0}"/>
              </a:ext>
            </a:extLst>
          </p:cNvPr>
          <p:cNvSpPr/>
          <p:nvPr/>
        </p:nvSpPr>
        <p:spPr>
          <a:xfrm>
            <a:off x="337929" y="-14"/>
            <a:ext cx="2502000" cy="2772000"/>
          </a:xfrm>
          <a:prstGeom prst="rect">
            <a:avLst/>
          </a:prstGeom>
          <a:solidFill>
            <a:schemeClr val="tx1">
              <a:alpha val="4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1F82E93-AEDE-4C53-A4B7-7DE29FA4CC78}"/>
              </a:ext>
            </a:extLst>
          </p:cNvPr>
          <p:cNvCxnSpPr/>
          <p:nvPr/>
        </p:nvCxnSpPr>
        <p:spPr>
          <a:xfrm>
            <a:off x="337930" y="2767502"/>
            <a:ext cx="2500009" cy="0"/>
          </a:xfrm>
          <a:prstGeom prst="line">
            <a:avLst/>
          </a:prstGeom>
          <a:ln w="28575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499A755-5BEA-46D4-8D1B-45513698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133739"/>
            <a:ext cx="2500009" cy="25000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4B5B1F7-3C42-40B9-9F87-81320C325B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6" r="18992" b="14568"/>
          <a:stretch/>
        </p:blipFill>
        <p:spPr>
          <a:xfrm>
            <a:off x="335940" y="2767487"/>
            <a:ext cx="2500009" cy="4090514"/>
          </a:xfrm>
          <a:prstGeom prst="rect">
            <a:avLst/>
          </a:prstGeom>
        </p:spPr>
      </p:pic>
      <p:sp>
        <p:nvSpPr>
          <p:cNvPr id="11" name="Titolo 5">
            <a:extLst>
              <a:ext uri="{FF2B5EF4-FFF2-40B4-BE49-F238E27FC236}">
                <a16:creationId xmlns:a16="http://schemas.microsoft.com/office/drawing/2014/main" id="{6417CF9E-050A-4EF9-9468-BBA56ED8B816}"/>
              </a:ext>
            </a:extLst>
          </p:cNvPr>
          <p:cNvSpPr txBox="1">
            <a:spLocks/>
          </p:cNvSpPr>
          <p:nvPr/>
        </p:nvSpPr>
        <p:spPr>
          <a:xfrm>
            <a:off x="3058440" y="133739"/>
            <a:ext cx="8595360" cy="99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spc="100" dirty="0">
                <a:solidFill>
                  <a:srgbClr val="FF8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gers" panose="00000500000000000000" pitchFamily="2" charset="0"/>
              </a:rPr>
              <a:t>ENTRATE</a:t>
            </a:r>
            <a:endParaRPr lang="it-IT" spc="100" dirty="0">
              <a:solidFill>
                <a:srgbClr val="FF8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gers" panose="00000500000000000000" pitchFamily="2" charset="0"/>
            </a:endParaRPr>
          </a:p>
        </p:txBody>
      </p:sp>
      <p:pic>
        <p:nvPicPr>
          <p:cNvPr id="3" name="Immagine 2" descr="Immagine che contiene testo, cellulare, elettronico&#10;&#10;Descrizione generata automaticamente">
            <a:extLst>
              <a:ext uri="{FF2B5EF4-FFF2-40B4-BE49-F238E27FC236}">
                <a16:creationId xmlns:a16="http://schemas.microsoft.com/office/drawing/2014/main" id="{5F3689A7-E945-43A1-9AF8-75B695555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75" y="1017728"/>
            <a:ext cx="1856937" cy="3853364"/>
          </a:xfrm>
          <a:prstGeom prst="rect">
            <a:avLst/>
          </a:prstGeom>
        </p:spPr>
      </p:pic>
      <p:pic>
        <p:nvPicPr>
          <p:cNvPr id="12" name="Immagine 11" descr="Immagine che contiene testo, monitor, cellulare, telefono&#10;&#10;Descrizione generata automaticamente">
            <a:extLst>
              <a:ext uri="{FF2B5EF4-FFF2-40B4-BE49-F238E27FC236}">
                <a16:creationId xmlns:a16="http://schemas.microsoft.com/office/drawing/2014/main" id="{948B9004-41A3-4A29-A993-6FA45CC2B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92" y="2870897"/>
            <a:ext cx="1854677" cy="3853364"/>
          </a:xfrm>
          <a:prstGeom prst="rect">
            <a:avLst/>
          </a:prstGeom>
        </p:spPr>
      </p:pic>
      <p:pic>
        <p:nvPicPr>
          <p:cNvPr id="14" name="Immagine 13" descr="Immagine che contiene testo, monitor, cellulare, telefono&#10;&#10;Descrizione generata automaticamente">
            <a:extLst>
              <a:ext uri="{FF2B5EF4-FFF2-40B4-BE49-F238E27FC236}">
                <a16:creationId xmlns:a16="http://schemas.microsoft.com/office/drawing/2014/main" id="{0AF6539C-65F5-4541-BC9D-3CE375679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74" y="1132028"/>
            <a:ext cx="2500009" cy="5202882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3AA4DCA9-F79E-484B-988F-66F568C03451}"/>
              </a:ext>
            </a:extLst>
          </p:cNvPr>
          <p:cNvSpPr/>
          <p:nvPr/>
        </p:nvSpPr>
        <p:spPr>
          <a:xfrm>
            <a:off x="4105039" y="5533192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52CE55E3-B61B-4E48-A003-9FFA2A95B50A}"/>
              </a:ext>
            </a:extLst>
          </p:cNvPr>
          <p:cNvSpPr/>
          <p:nvPr/>
        </p:nvSpPr>
        <p:spPr>
          <a:xfrm>
            <a:off x="7557948" y="1017728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2836F19-F963-4F83-AB92-3835B7F6355A}"/>
              </a:ext>
            </a:extLst>
          </p:cNvPr>
          <p:cNvSpPr/>
          <p:nvPr/>
        </p:nvSpPr>
        <p:spPr>
          <a:xfrm>
            <a:off x="9999392" y="2870897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48AE6D4-E9DA-4038-9692-18FE1D6CF45C}"/>
              </a:ext>
            </a:extLst>
          </p:cNvPr>
          <p:cNvSpPr/>
          <p:nvPr/>
        </p:nvSpPr>
        <p:spPr>
          <a:xfrm>
            <a:off x="5097777" y="5533192"/>
            <a:ext cx="238539" cy="228600"/>
          </a:xfrm>
          <a:prstGeom prst="ellipse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FCBCE59-1858-42FB-BB7B-4E7BA3102F6F}"/>
              </a:ext>
            </a:extLst>
          </p:cNvPr>
          <p:cNvSpPr txBox="1"/>
          <p:nvPr/>
        </p:nvSpPr>
        <p:spPr>
          <a:xfrm>
            <a:off x="5573944" y="3980478"/>
            <a:ext cx="2048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Tenendo premuto una destinazione è possibile decidere di eliminarla</a:t>
            </a:r>
          </a:p>
        </p:txBody>
      </p:sp>
    </p:spTree>
    <p:extLst>
      <p:ext uri="{BB962C8B-B14F-4D97-AF65-F5344CB8AC3E}">
        <p14:creationId xmlns:p14="http://schemas.microsoft.com/office/powerpoint/2010/main" val="37660881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2692</TotalTime>
  <Words>264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Arial Rounded MT Bold</vt:lpstr>
      <vt:lpstr>Bangers</vt:lpstr>
      <vt:lpstr>Calibri</vt:lpstr>
      <vt:lpstr>Calibri Light</vt:lpstr>
      <vt:lpstr>Courier New</vt:lpstr>
      <vt:lpstr>Tema di Office</vt:lpstr>
      <vt:lpstr>Presentazione standard di PowerPoint</vt:lpstr>
      <vt:lpstr>COS’è Pony helper?</vt:lpstr>
      <vt:lpstr>STRUTTURA INTERNA</vt:lpstr>
      <vt:lpstr>Informazioni tecniche</vt:lpstr>
      <vt:lpstr>STRUMENTI utilizzati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KEVIN MALAGOLI</dc:creator>
  <cp:lastModifiedBy>KEVIN MALAGOLI</cp:lastModifiedBy>
  <cp:revision>7</cp:revision>
  <dcterms:created xsi:type="dcterms:W3CDTF">2021-10-26T16:26:38Z</dcterms:created>
  <dcterms:modified xsi:type="dcterms:W3CDTF">2021-10-30T08:45:24Z</dcterms:modified>
</cp:coreProperties>
</file>